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1.png>
</file>

<file path=ppt/media/image-3-2.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media/image-6-4.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2-8.png"/><Relationship Id="rId9" Type="http://schemas.openxmlformats.org/officeDocument/2006/relationships/slideLayout" Target="../slideLayouts/slideLayout1.xml"/><Relationship Id="rId10"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6255" cy="5144768"/>
          </a:xfrm>
          <a:prstGeom prst="rect">
            <a:avLst/>
          </a:prstGeom>
        </p:spPr>
      </p:pic>
      <p:pic>
        <p:nvPicPr>
          <p:cNvPr id="3" name="Image 1" descr="preencoded.png">    </p:cNvPr>
          <p:cNvPicPr>
            <a:picLocks noChangeAspect="1"/>
          </p:cNvPicPr>
          <p:nvPr/>
        </p:nvPicPr>
        <p:blipFill>
          <a:blip r:embed="rId2"/>
          <a:stretch>
            <a:fillRect/>
          </a:stretch>
        </p:blipFill>
        <p:spPr>
          <a:xfrm>
            <a:off x="0" y="0"/>
            <a:ext cx="9146255" cy="5144768"/>
          </a:xfrm>
          <a:prstGeom prst="rect">
            <a:avLst/>
          </a:prstGeom>
        </p:spPr>
      </p:pic>
      <p:pic>
        <p:nvPicPr>
          <p:cNvPr id="4" name="Image 2" descr="preencoded.png">    </p:cNvPr>
          <p:cNvPicPr>
            <a:picLocks noChangeAspect="1"/>
          </p:cNvPicPr>
          <p:nvPr/>
        </p:nvPicPr>
        <p:blipFill>
          <a:blip r:embed="rId3"/>
          <a:stretch>
            <a:fillRect/>
          </a:stretch>
        </p:blipFill>
        <p:spPr>
          <a:xfrm>
            <a:off x="731699" y="3887158"/>
            <a:ext cx="1719569" cy="342985"/>
          </a:xfrm>
          <a:prstGeom prst="rect">
            <a:avLst/>
          </a:prstGeom>
        </p:spPr>
      </p:pic>
      <p:pic>
        <p:nvPicPr>
          <p:cNvPr id="5" name="Image 3" descr="preencoded.png">    </p:cNvPr>
          <p:cNvPicPr>
            <a:picLocks noChangeAspect="1"/>
          </p:cNvPicPr>
          <p:nvPr/>
        </p:nvPicPr>
        <p:blipFill>
          <a:blip r:embed="rId4"/>
          <a:stretch>
            <a:fillRect/>
          </a:stretch>
        </p:blipFill>
        <p:spPr>
          <a:xfrm>
            <a:off x="731699" y="2766742"/>
            <a:ext cx="4015778" cy="983222"/>
          </a:xfrm>
          <a:prstGeom prst="rect">
            <a:avLst/>
          </a:prstGeom>
        </p:spPr>
      </p:pic>
      <p:sp>
        <p:nvSpPr>
          <p:cNvPr id="6" name="Text 0"/>
          <p:cNvSpPr/>
          <p:nvPr/>
        </p:nvSpPr>
        <p:spPr>
          <a:xfrm>
            <a:off x="731699" y="2263699"/>
            <a:ext cx="7682856" cy="365850"/>
          </a:xfrm>
          <a:prstGeom prst="rect">
            <a:avLst/>
          </a:prstGeom>
          <a:noFill/>
          <a:ln/>
        </p:spPr>
        <p:txBody>
          <a:bodyPr wrap="square" lIns="0" tIns="0" rIns="0" bIns="0" rtlCol="0" anchor="t"/>
          <a:lstStyle/>
          <a:p>
            <a:pPr>
              <a:lnSpc>
                <a:spcPts val="2900"/>
              </a:lnSpc>
            </a:pPr>
            <a:r>
              <a:rPr lang="en-US" sz="2200" b="0" spc="-65" kern="0" dirty="0">
                <a:solidFill>
                  <a:srgbClr val="FFFFFF"/>
                </a:solidFill>
                <a:latin typeface="HarmonyOS Sans SC" pitchFamily="34" charset="0"/>
                <a:ea typeface="HarmonyOS Sans SC" pitchFamily="34" charset="-122"/>
                <a:cs typeface="HarmonyOS Sans SC" pitchFamily="34" charset="-120"/>
              </a:rPr>
              <a:t> Unveiling the Future of Decentralized Technology</a:t>
            </a:r>
            <a:endParaRPr lang="en-US" sz="2175" dirty="0"/>
          </a:p>
        </p:txBody>
      </p:sp>
      <p:sp>
        <p:nvSpPr>
          <p:cNvPr id="7" name="Text 1"/>
          <p:cNvSpPr/>
          <p:nvPr/>
        </p:nvSpPr>
        <p:spPr>
          <a:xfrm>
            <a:off x="731699" y="2926801"/>
            <a:ext cx="4015778" cy="457313"/>
          </a:xfrm>
          <a:prstGeom prst="rect">
            <a:avLst/>
          </a:prstGeom>
          <a:noFill/>
          <a:ln/>
        </p:spPr>
        <p:txBody>
          <a:bodyPr wrap="square" lIns="0" tIns="0" rIns="0" bIns="0" rtlCol="0" anchor="t"/>
          <a:lstStyle/>
          <a:p>
            <a:pPr>
              <a:lnSpc>
                <a:spcPts val="3625"/>
              </a:lnSpc>
            </a:pPr>
            <a:r>
              <a:rPr lang="en-US" sz="2900" b="1" spc="-87" kern="0" dirty="0">
                <a:solidFill>
                  <a:srgbClr val="FFFFFF"/>
                </a:solidFill>
                <a:latin typeface="HarmonyOS Sans SC" pitchFamily="34" charset="0"/>
                <a:ea typeface="HarmonyOS Sans SC" pitchFamily="34" charset="-122"/>
                <a:cs typeface="HarmonyOS Sans SC" pitchFamily="34" charset="-120"/>
              </a:rPr>
              <a:t> kamikage DVPN xNFTs</a:t>
            </a:r>
            <a:endParaRPr lang="en-US" sz="2900" dirty="0"/>
          </a:p>
        </p:txBody>
      </p:sp>
      <p:sp>
        <p:nvSpPr>
          <p:cNvPr id="8" name="Text 2"/>
          <p:cNvSpPr/>
          <p:nvPr/>
        </p:nvSpPr>
        <p:spPr>
          <a:xfrm>
            <a:off x="868895" y="3921457"/>
            <a:ext cx="1582373" cy="274387"/>
          </a:xfrm>
          <a:prstGeom prst="rect">
            <a:avLst/>
          </a:prstGeom>
          <a:noFill/>
          <a:ln/>
        </p:spPr>
        <p:txBody>
          <a:bodyPr wrap="square" lIns="0" tIns="0" rIns="0" bIns="0" rtlCol="0" anchor="t"/>
          <a:lstStyle/>
          <a:p>
            <a:pPr>
              <a:lnSpc>
                <a:spcPts val="2175"/>
              </a:lnSpc>
            </a:pPr>
            <a:r>
              <a:rPr lang="en-US" sz="1500" b="0" spc="-43" kern="0" dirty="0">
                <a:solidFill>
                  <a:srgbClr val="FFFFFF"/>
                </a:solidFill>
                <a:latin typeface="HarmonyOS Sans SC" pitchFamily="34" charset="0"/>
                <a:ea typeface="HarmonyOS Sans SC" pitchFamily="34" charset="-122"/>
                <a:cs typeface="HarmonyOS Sans SC" pitchFamily="34" charset="-120"/>
              </a:rPr>
              <a:t>team：takumi lab</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5670679" y="0"/>
            <a:ext cx="3475576" cy="5144768"/>
          </a:xfrm>
          <a:prstGeom prst="rect">
            <a:avLst/>
          </a:prstGeom>
        </p:spPr>
      </p:pic>
      <p:pic>
        <p:nvPicPr>
          <p:cNvPr id="3" name="Image 1" descr="preencoded.png">    </p:cNvPr>
          <p:cNvPicPr>
            <a:picLocks noChangeAspect="1"/>
          </p:cNvPicPr>
          <p:nvPr/>
        </p:nvPicPr>
        <p:blipFill>
          <a:blip r:embed="rId2"/>
          <a:stretch>
            <a:fillRect/>
          </a:stretch>
        </p:blipFill>
        <p:spPr>
          <a:xfrm>
            <a:off x="731699" y="685969"/>
            <a:ext cx="4207278" cy="411581"/>
          </a:xfrm>
          <a:prstGeom prst="rect">
            <a:avLst/>
          </a:prstGeom>
        </p:spPr>
      </p:pic>
      <p:pic>
        <p:nvPicPr>
          <p:cNvPr id="4" name="Image 2" descr="preencoded.png">    </p:cNvPr>
          <p:cNvPicPr>
            <a:picLocks noChangeAspect="1"/>
          </p:cNvPicPr>
          <p:nvPr/>
        </p:nvPicPr>
        <p:blipFill>
          <a:blip r:embed="rId3"/>
          <a:stretch>
            <a:fillRect/>
          </a:stretch>
        </p:blipFill>
        <p:spPr>
          <a:xfrm>
            <a:off x="731699" y="3749965"/>
            <a:ext cx="4207278" cy="320119"/>
          </a:xfrm>
          <a:prstGeom prst="rect">
            <a:avLst/>
          </a:prstGeom>
        </p:spPr>
      </p:pic>
      <p:pic>
        <p:nvPicPr>
          <p:cNvPr id="5" name="Image 3" descr="preencoded.png">    </p:cNvPr>
          <p:cNvPicPr>
            <a:picLocks noChangeAspect="1"/>
          </p:cNvPicPr>
          <p:nvPr/>
        </p:nvPicPr>
        <p:blipFill>
          <a:blip r:embed="rId4"/>
          <a:stretch>
            <a:fillRect/>
          </a:stretch>
        </p:blipFill>
        <p:spPr>
          <a:xfrm>
            <a:off x="731699" y="3201189"/>
            <a:ext cx="4207278" cy="320119"/>
          </a:xfrm>
          <a:prstGeom prst="rect">
            <a:avLst/>
          </a:prstGeom>
        </p:spPr>
      </p:pic>
      <p:pic>
        <p:nvPicPr>
          <p:cNvPr id="6" name="Image 4" descr="preencoded.png">    </p:cNvPr>
          <p:cNvPicPr>
            <a:picLocks noChangeAspect="1"/>
          </p:cNvPicPr>
          <p:nvPr/>
        </p:nvPicPr>
        <p:blipFill>
          <a:blip r:embed="rId5"/>
          <a:stretch>
            <a:fillRect/>
          </a:stretch>
        </p:blipFill>
        <p:spPr>
          <a:xfrm>
            <a:off x="731699" y="2652414"/>
            <a:ext cx="4207278" cy="320119"/>
          </a:xfrm>
          <a:prstGeom prst="rect">
            <a:avLst/>
          </a:prstGeom>
        </p:spPr>
      </p:pic>
      <p:pic>
        <p:nvPicPr>
          <p:cNvPr id="7" name="Image 5" descr="preencoded.png">    </p:cNvPr>
          <p:cNvPicPr>
            <a:picLocks noChangeAspect="1"/>
          </p:cNvPicPr>
          <p:nvPr/>
        </p:nvPicPr>
        <p:blipFill>
          <a:blip r:embed="rId6"/>
          <a:stretch>
            <a:fillRect/>
          </a:stretch>
        </p:blipFill>
        <p:spPr>
          <a:xfrm>
            <a:off x="731699" y="2103639"/>
            <a:ext cx="4207278" cy="320118"/>
          </a:xfrm>
          <a:prstGeom prst="rect">
            <a:avLst/>
          </a:prstGeom>
        </p:spPr>
      </p:pic>
      <p:pic>
        <p:nvPicPr>
          <p:cNvPr id="8" name="Image 6" descr="preencoded.png">    </p:cNvPr>
          <p:cNvPicPr>
            <a:picLocks noChangeAspect="1"/>
          </p:cNvPicPr>
          <p:nvPr/>
        </p:nvPicPr>
        <p:blipFill>
          <a:blip r:embed="rId7"/>
          <a:stretch>
            <a:fillRect/>
          </a:stretch>
        </p:blipFill>
        <p:spPr>
          <a:xfrm>
            <a:off x="731699" y="1554863"/>
            <a:ext cx="4207278" cy="320119"/>
          </a:xfrm>
          <a:prstGeom prst="rect">
            <a:avLst/>
          </a:prstGeom>
        </p:spPr>
      </p:pic>
      <p:pic>
        <p:nvPicPr>
          <p:cNvPr id="9" name="Image 7" descr="preencoded.png">    </p:cNvPr>
          <p:cNvPicPr>
            <a:picLocks noChangeAspect="1"/>
          </p:cNvPicPr>
          <p:nvPr/>
        </p:nvPicPr>
        <p:blipFill>
          <a:blip r:embed="rId8"/>
          <a:stretch>
            <a:fillRect/>
          </a:stretch>
        </p:blipFill>
        <p:spPr>
          <a:xfrm>
            <a:off x="6036529" y="743133"/>
            <a:ext cx="2743877" cy="3658502"/>
          </a:xfrm>
          <a:prstGeom prst="rect">
            <a:avLst/>
          </a:prstGeom>
        </p:spPr>
      </p:pic>
      <p:sp>
        <p:nvSpPr>
          <p:cNvPr id="10" name="Text 0"/>
          <p:cNvSpPr/>
          <p:nvPr/>
        </p:nvSpPr>
        <p:spPr>
          <a:xfrm>
            <a:off x="731699" y="1566296"/>
            <a:ext cx="1968876" cy="297254"/>
          </a:xfrm>
          <a:prstGeom prst="rect">
            <a:avLst/>
          </a:prstGeom>
          <a:noFill/>
          <a:ln/>
        </p:spPr>
        <p:txBody>
          <a:bodyPr wrap="square" lIns="0" tIns="0" rIns="0" bIns="0" rtlCol="0" anchor="t"/>
          <a:lstStyle/>
          <a:p>
            <a:pPr>
              <a:lnSpc>
                <a:spcPts val="2356"/>
              </a:lnSpc>
            </a:pPr>
            <a:r>
              <a:rPr lang="en-US" sz="1600" b="0" spc="-49" kern="0" dirty="0">
                <a:solidFill>
                  <a:srgbClr val="333333"/>
                </a:solidFill>
                <a:latin typeface="HarmonyOS Sans SC" pitchFamily="34" charset="0"/>
                <a:ea typeface="HarmonyOS Sans SC" pitchFamily="34" charset="-122"/>
                <a:cs typeface="HarmonyOS Sans SC" pitchFamily="34" charset="-120"/>
              </a:rPr>
              <a:t>Project Introduction</a:t>
            </a:r>
            <a:endParaRPr lang="en-US" sz="1631" dirty="0"/>
          </a:p>
        </p:txBody>
      </p:sp>
      <p:sp>
        <p:nvSpPr>
          <p:cNvPr id="11" name="Text 1"/>
          <p:cNvSpPr/>
          <p:nvPr/>
        </p:nvSpPr>
        <p:spPr>
          <a:xfrm>
            <a:off x="731699" y="2115071"/>
            <a:ext cx="1575157" cy="297253"/>
          </a:xfrm>
          <a:prstGeom prst="rect">
            <a:avLst/>
          </a:prstGeom>
          <a:noFill/>
          <a:ln/>
        </p:spPr>
        <p:txBody>
          <a:bodyPr wrap="square" lIns="0" tIns="0" rIns="0" bIns="0" rtlCol="0" anchor="t"/>
          <a:lstStyle/>
          <a:p>
            <a:pPr>
              <a:lnSpc>
                <a:spcPts val="2356"/>
              </a:lnSpc>
            </a:pPr>
            <a:r>
              <a:rPr lang="en-US" sz="1600" b="0" spc="-49" kern="0" dirty="0">
                <a:solidFill>
                  <a:srgbClr val="333333"/>
                </a:solidFill>
                <a:latin typeface="HarmonyOS Sans SC" pitchFamily="34" charset="0"/>
                <a:ea typeface="HarmonyOS Sans SC" pitchFamily="34" charset="-122"/>
                <a:cs typeface="HarmonyOS Sans SC" pitchFamily="34" charset="-120"/>
              </a:rPr>
              <a:t>Why kamikage?</a:t>
            </a:r>
            <a:endParaRPr lang="en-US" sz="1631" dirty="0"/>
          </a:p>
        </p:txBody>
      </p:sp>
      <p:sp>
        <p:nvSpPr>
          <p:cNvPr id="12" name="Text 2"/>
          <p:cNvSpPr/>
          <p:nvPr/>
        </p:nvSpPr>
        <p:spPr>
          <a:xfrm>
            <a:off x="731699" y="2663847"/>
            <a:ext cx="2877999" cy="297253"/>
          </a:xfrm>
          <a:prstGeom prst="rect">
            <a:avLst/>
          </a:prstGeom>
          <a:noFill/>
          <a:ln/>
        </p:spPr>
        <p:txBody>
          <a:bodyPr wrap="square" lIns="0" tIns="0" rIns="0" bIns="0" rtlCol="0" anchor="t"/>
          <a:lstStyle/>
          <a:p>
            <a:pPr>
              <a:lnSpc>
                <a:spcPts val="2356"/>
              </a:lnSpc>
            </a:pPr>
            <a:r>
              <a:rPr lang="en-US" sz="1600" b="0" spc="-49" kern="0" dirty="0">
                <a:solidFill>
                  <a:srgbClr val="333333"/>
                </a:solidFill>
                <a:latin typeface="HarmonyOS Sans SC" pitchFamily="34" charset="0"/>
                <a:ea typeface="HarmonyOS Sans SC" pitchFamily="34" charset="-122"/>
                <a:cs typeface="HarmonyOS Sans SC" pitchFamily="34" charset="-120"/>
              </a:rPr>
              <a:t>Team Background: takumi lab</a:t>
            </a:r>
            <a:endParaRPr lang="en-US" sz="1631" dirty="0"/>
          </a:p>
        </p:txBody>
      </p:sp>
      <p:sp>
        <p:nvSpPr>
          <p:cNvPr id="13" name="Text 3"/>
          <p:cNvSpPr/>
          <p:nvPr/>
        </p:nvSpPr>
        <p:spPr>
          <a:xfrm>
            <a:off x="731699" y="3212621"/>
            <a:ext cx="1649685" cy="297253"/>
          </a:xfrm>
          <a:prstGeom prst="rect">
            <a:avLst/>
          </a:prstGeom>
          <a:noFill/>
          <a:ln/>
        </p:spPr>
        <p:txBody>
          <a:bodyPr wrap="square" lIns="0" tIns="0" rIns="0" bIns="0" rtlCol="0" anchor="t"/>
          <a:lstStyle/>
          <a:p>
            <a:pPr>
              <a:lnSpc>
                <a:spcPts val="2356"/>
              </a:lnSpc>
            </a:pPr>
            <a:r>
              <a:rPr lang="en-US" sz="1600" b="0" spc="-49" kern="0" dirty="0">
                <a:solidFill>
                  <a:srgbClr val="333333"/>
                </a:solidFill>
                <a:latin typeface="HarmonyOS Sans SC" pitchFamily="34" charset="0"/>
                <a:ea typeface="HarmonyOS Sans SC" pitchFamily="34" charset="-122"/>
                <a:cs typeface="HarmonyOS Sans SC" pitchFamily="34" charset="-120"/>
              </a:rPr>
              <a:t>Building Process</a:t>
            </a:r>
            <a:endParaRPr lang="en-US" sz="1631" dirty="0"/>
          </a:p>
        </p:txBody>
      </p:sp>
      <p:sp>
        <p:nvSpPr>
          <p:cNvPr id="14" name="Text 4"/>
          <p:cNvSpPr/>
          <p:nvPr/>
        </p:nvSpPr>
        <p:spPr>
          <a:xfrm>
            <a:off x="731699" y="3761397"/>
            <a:ext cx="2038402" cy="297253"/>
          </a:xfrm>
          <a:prstGeom prst="rect">
            <a:avLst/>
          </a:prstGeom>
          <a:noFill/>
          <a:ln/>
        </p:spPr>
        <p:txBody>
          <a:bodyPr wrap="square" lIns="0" tIns="0" rIns="0" bIns="0" rtlCol="0" anchor="t"/>
          <a:lstStyle/>
          <a:p>
            <a:pPr>
              <a:lnSpc>
                <a:spcPts val="2356"/>
              </a:lnSpc>
            </a:pPr>
            <a:r>
              <a:rPr lang="en-US" sz="1600" b="0" spc="-49" kern="0" dirty="0">
                <a:solidFill>
                  <a:srgbClr val="333333"/>
                </a:solidFill>
                <a:latin typeface="HarmonyOS Sans SC" pitchFamily="34" charset="0"/>
                <a:ea typeface="HarmonyOS Sans SC" pitchFamily="34" charset="-122"/>
                <a:cs typeface="HarmonyOS Sans SC" pitchFamily="34" charset="-120"/>
              </a:rPr>
              <a:t>Main Features Demo</a:t>
            </a:r>
            <a:endParaRPr lang="en-US" sz="1631" dirty="0"/>
          </a:p>
        </p:txBody>
      </p:sp>
      <p:sp>
        <p:nvSpPr>
          <p:cNvPr id="15" name="Text 5"/>
          <p:cNvSpPr/>
          <p:nvPr/>
        </p:nvSpPr>
        <p:spPr>
          <a:xfrm>
            <a:off x="4859378" y="1591449"/>
            <a:ext cx="79600" cy="246948"/>
          </a:xfrm>
          <a:prstGeom prst="rect">
            <a:avLst/>
          </a:prstGeom>
          <a:noFill/>
          <a:ln/>
        </p:spPr>
        <p:txBody>
          <a:bodyPr wrap="square" lIns="0" tIns="0" rIns="0" bIns="0" rtlCol="0" anchor="t"/>
          <a:lstStyle/>
          <a:p>
            <a:r>
              <a:rPr lang="en-US" sz="1800" b="1" spc="-54" kern="0" dirty="0">
                <a:solidFill>
                  <a:srgbClr val="333333"/>
                </a:solidFill>
                <a:latin typeface="D-DIN" pitchFamily="34" charset="0"/>
                <a:ea typeface="D-DIN" pitchFamily="34" charset="-122"/>
                <a:cs typeface="D-DIN" pitchFamily="34" charset="-120"/>
              </a:rPr>
              <a:t>1</a:t>
            </a:r>
            <a:endParaRPr lang="en-US" sz="1813" dirty="0"/>
          </a:p>
        </p:txBody>
      </p:sp>
      <p:sp>
        <p:nvSpPr>
          <p:cNvPr id="16" name="Text 6"/>
          <p:cNvSpPr/>
          <p:nvPr/>
        </p:nvSpPr>
        <p:spPr>
          <a:xfrm>
            <a:off x="4826223" y="2140223"/>
            <a:ext cx="112755" cy="246949"/>
          </a:xfrm>
          <a:prstGeom prst="rect">
            <a:avLst/>
          </a:prstGeom>
          <a:noFill/>
          <a:ln/>
        </p:spPr>
        <p:txBody>
          <a:bodyPr wrap="square" lIns="0" tIns="0" rIns="0" bIns="0" rtlCol="0" anchor="t"/>
          <a:lstStyle/>
          <a:p>
            <a:r>
              <a:rPr lang="en-US" sz="1800" b="1" spc="-54" kern="0" dirty="0">
                <a:solidFill>
                  <a:srgbClr val="333333"/>
                </a:solidFill>
                <a:latin typeface="D-DIN" pitchFamily="34" charset="0"/>
                <a:ea typeface="D-DIN" pitchFamily="34" charset="-122"/>
                <a:cs typeface="D-DIN" pitchFamily="34" charset="-120"/>
              </a:rPr>
              <a:t>2</a:t>
            </a:r>
            <a:endParaRPr lang="en-US" sz="1813" dirty="0"/>
          </a:p>
        </p:txBody>
      </p:sp>
      <p:sp>
        <p:nvSpPr>
          <p:cNvPr id="17" name="Text 7"/>
          <p:cNvSpPr/>
          <p:nvPr/>
        </p:nvSpPr>
        <p:spPr>
          <a:xfrm>
            <a:off x="4823721" y="2688999"/>
            <a:ext cx="115257" cy="246949"/>
          </a:xfrm>
          <a:prstGeom prst="rect">
            <a:avLst/>
          </a:prstGeom>
          <a:noFill/>
          <a:ln/>
        </p:spPr>
        <p:txBody>
          <a:bodyPr wrap="square" lIns="0" tIns="0" rIns="0" bIns="0" rtlCol="0" anchor="t"/>
          <a:lstStyle/>
          <a:p>
            <a:r>
              <a:rPr lang="en-US" sz="1800" b="1" spc="-54" kern="0" dirty="0">
                <a:solidFill>
                  <a:srgbClr val="333333"/>
                </a:solidFill>
                <a:latin typeface="D-DIN" pitchFamily="34" charset="0"/>
                <a:ea typeface="D-DIN" pitchFamily="34" charset="-122"/>
                <a:cs typeface="D-DIN" pitchFamily="34" charset="-120"/>
              </a:rPr>
              <a:t>3</a:t>
            </a:r>
            <a:endParaRPr lang="en-US" sz="1813" dirty="0"/>
          </a:p>
        </p:txBody>
      </p:sp>
      <p:sp>
        <p:nvSpPr>
          <p:cNvPr id="18" name="Text 8"/>
          <p:cNvSpPr/>
          <p:nvPr/>
        </p:nvSpPr>
        <p:spPr>
          <a:xfrm>
            <a:off x="4819791" y="3237774"/>
            <a:ext cx="119187" cy="246948"/>
          </a:xfrm>
          <a:prstGeom prst="rect">
            <a:avLst/>
          </a:prstGeom>
          <a:noFill/>
          <a:ln/>
        </p:spPr>
        <p:txBody>
          <a:bodyPr wrap="square" lIns="0" tIns="0" rIns="0" bIns="0" rtlCol="0" anchor="t"/>
          <a:lstStyle/>
          <a:p>
            <a:r>
              <a:rPr lang="en-US" sz="1800" b="1" spc="-54" kern="0" dirty="0">
                <a:solidFill>
                  <a:srgbClr val="333333"/>
                </a:solidFill>
                <a:latin typeface="D-DIN" pitchFamily="34" charset="0"/>
                <a:ea typeface="D-DIN" pitchFamily="34" charset="-122"/>
                <a:cs typeface="D-DIN" pitchFamily="34" charset="-120"/>
              </a:rPr>
              <a:t>4</a:t>
            </a:r>
            <a:endParaRPr lang="en-US" sz="1813" dirty="0"/>
          </a:p>
        </p:txBody>
      </p:sp>
      <p:sp>
        <p:nvSpPr>
          <p:cNvPr id="19" name="Text 9"/>
          <p:cNvSpPr/>
          <p:nvPr/>
        </p:nvSpPr>
        <p:spPr>
          <a:xfrm>
            <a:off x="4825292" y="3786549"/>
            <a:ext cx="113685" cy="246949"/>
          </a:xfrm>
          <a:prstGeom prst="rect">
            <a:avLst/>
          </a:prstGeom>
          <a:noFill/>
          <a:ln/>
        </p:spPr>
        <p:txBody>
          <a:bodyPr wrap="square" lIns="0" tIns="0" rIns="0" bIns="0" rtlCol="0" anchor="t"/>
          <a:lstStyle/>
          <a:p>
            <a:r>
              <a:rPr lang="en-US" sz="1800" b="1" spc="-54" kern="0" dirty="0">
                <a:solidFill>
                  <a:srgbClr val="333333"/>
                </a:solidFill>
                <a:latin typeface="D-DIN" pitchFamily="34" charset="0"/>
                <a:ea typeface="D-DIN" pitchFamily="34" charset="-122"/>
                <a:cs typeface="D-DIN" pitchFamily="34" charset="-120"/>
              </a:rPr>
              <a:t>5</a:t>
            </a:r>
            <a:endParaRPr lang="en-US" sz="1813"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31699" y="1028953"/>
            <a:ext cx="68598" cy="68597"/>
          </a:xfrm>
          <a:prstGeom prst="rect">
            <a:avLst/>
          </a:prstGeom>
        </p:spPr>
      </p:pic>
      <p:pic>
        <p:nvPicPr>
          <p:cNvPr id="3" name="Image 1" descr="preencoded.png">    </p:cNvPr>
          <p:cNvPicPr>
            <a:picLocks noChangeAspect="1"/>
          </p:cNvPicPr>
          <p:nvPr/>
        </p:nvPicPr>
        <p:blipFill>
          <a:blip r:embed="rId2"/>
          <a:stretch>
            <a:fillRect/>
          </a:stretch>
        </p:blipFill>
        <p:spPr>
          <a:xfrm>
            <a:off x="4573129" y="0"/>
            <a:ext cx="4573127" cy="5144768"/>
          </a:xfrm>
          <a:prstGeom prst="rect">
            <a:avLst/>
          </a:prstGeom>
        </p:spPr>
      </p:pic>
      <p:sp>
        <p:nvSpPr>
          <p:cNvPr id="4" name="Text 0"/>
          <p:cNvSpPr/>
          <p:nvPr/>
        </p:nvSpPr>
        <p:spPr>
          <a:xfrm>
            <a:off x="365850" y="228656"/>
            <a:ext cx="3841428" cy="297253"/>
          </a:xfrm>
          <a:prstGeom prst="rect">
            <a:avLst/>
          </a:prstGeom>
          <a:noFill/>
          <a:ln/>
        </p:spPr>
        <p:txBody>
          <a:bodyPr wrap="square" lIns="0" tIns="0" rIns="0" bIns="0" rtlCol="0" anchor="t"/>
          <a:lstStyle/>
          <a:p>
            <a:pPr>
              <a:lnSpc>
                <a:spcPts val="2356"/>
              </a:lnSpc>
            </a:pPr>
            <a:r>
              <a:rPr lang="en-US" sz="1600" b="1" spc="-49" kern="0" dirty="0">
                <a:solidFill>
                  <a:srgbClr val="333333"/>
                </a:solidFill>
                <a:latin typeface="HarmonyOS Sans SC" pitchFamily="34" charset="0"/>
                <a:ea typeface="HarmonyOS Sans SC" pitchFamily="34" charset="-122"/>
                <a:cs typeface="HarmonyOS Sans SC" pitchFamily="34" charset="-120"/>
              </a:rPr>
              <a:t> Project Introduction</a:t>
            </a:r>
            <a:endParaRPr lang="en-US" sz="1631" dirty="0"/>
          </a:p>
        </p:txBody>
      </p:sp>
      <p:sp>
        <p:nvSpPr>
          <p:cNvPr id="5" name="Text 1"/>
          <p:cNvSpPr/>
          <p:nvPr/>
        </p:nvSpPr>
        <p:spPr>
          <a:xfrm>
            <a:off x="365850" y="571641"/>
            <a:ext cx="3841428" cy="0"/>
          </a:xfrm>
          <a:prstGeom prst="rect">
            <a:avLst/>
          </a:prstGeom>
          <a:noFill/>
          <a:ln/>
        </p:spPr>
        <p:txBody>
          <a:bodyPr wrap="square" lIns="0" tIns="0" rIns="0" bIns="0" rtlCol="0" anchor="t"/>
          <a:lstStyle/>
          <a:p>
            <a:endParaRPr lang="en-US" dirty="0"/>
          </a:p>
        </p:txBody>
      </p:sp>
      <p:sp>
        <p:nvSpPr>
          <p:cNvPr id="6" name="Text 2"/>
          <p:cNvSpPr/>
          <p:nvPr/>
        </p:nvSpPr>
        <p:spPr>
          <a:xfrm>
            <a:off x="868895" y="937491"/>
            <a:ext cx="3338383" cy="251523"/>
          </a:xfrm>
          <a:prstGeom prst="rect">
            <a:avLst/>
          </a:prstGeom>
          <a:noFill/>
          <a:ln/>
        </p:spPr>
        <p:txBody>
          <a:bodyPr wrap="square" lIns="0" tIns="0" rIns="0" bIns="0" rtlCol="0" anchor="t"/>
          <a:lstStyle/>
          <a:p>
            <a:pPr>
              <a:lnSpc>
                <a:spcPts val="1994"/>
              </a:lnSpc>
            </a:pPr>
            <a:r>
              <a:rPr lang="en-US" sz="1200" b="0" spc="-35" kern="0" dirty="0">
                <a:solidFill>
                  <a:srgbClr val="333333"/>
                </a:solidFill>
                <a:latin typeface="HarmonyOS Sans SC" pitchFamily="34" charset="0"/>
                <a:ea typeface="HarmonyOS Sans SC" pitchFamily="34" charset="-122"/>
                <a:cs typeface="HarmonyOS Sans SC" pitchFamily="34" charset="-120"/>
              </a:rPr>
              <a:t>Purpose of kamikage DVPN xNFTs</a:t>
            </a:r>
            <a:endParaRPr lang="en-US" sz="1178" dirty="0"/>
          </a:p>
        </p:txBody>
      </p:sp>
      <p:sp>
        <p:nvSpPr>
          <p:cNvPr id="7" name="Text 3"/>
          <p:cNvSpPr/>
          <p:nvPr/>
        </p:nvSpPr>
        <p:spPr>
          <a:xfrm>
            <a:off x="868895" y="1189013"/>
            <a:ext cx="3338383" cy="7440478"/>
          </a:xfrm>
          <a:prstGeom prst="rect">
            <a:avLst/>
          </a:prstGeom>
          <a:noFill/>
          <a:ln/>
        </p:spPr>
        <p:txBody>
          <a:bodyPr wrap="square" lIns="0" tIns="0" rIns="0" bIns="0" rtlCol="0" anchor="t"/>
          <a:lstStyle/>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Dedicated to building a decentralized virtual private network with integrated non-fungible tokens for enhanced security.</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NFT &amp; DVPN Integration Process on Solana</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 </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1. NFT Pledging Authentication </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Users first possess one or more NFTs on the Solana blockchain.</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They pledge these NFTs on our DVPN platform built on Solana, serving as a ticket to access VPN services.</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 </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2. Service Calculation &amp; NFT Value </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The duration and/or bandwidth of the VPN service is proportional to the value of the pledged NFT. An NFT of higher value might provide a longer or superior quality of VPN service.</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 </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3. VPN Usage </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Once the NFT is pledged and verified, users can start utilizing the DVPN service. The entire process is carried out on the Solana blockchain, ensuring data integrity and security.</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 </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4. NFT Retrieval </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After using the VPN service, users have the choice to retrieve their pledged NFT or keep it staked for more VPN service duration.</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 </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5. Security &amp; Privacy </a:t>
            </a:r>
            <a:endParaRPr lang="en-US" sz="997" dirty="0"/>
          </a:p>
          <a:p>
            <a:pPr>
              <a:lnSpc>
                <a:spcPts val="1631"/>
              </a:lnSpc>
            </a:pPr>
            <a:r>
              <a:rPr lang="en-US" sz="1000" b="0" spc="-30" kern="0" dirty="0">
                <a:solidFill>
                  <a:srgbClr val="888888"/>
                </a:solidFill>
                <a:latin typeface="HarmonyOS Sans SC" pitchFamily="34" charset="0"/>
                <a:ea typeface="HarmonyOS Sans SC" pitchFamily="34" charset="-122"/>
                <a:cs typeface="HarmonyOS Sans SC" pitchFamily="34" charset="-120"/>
              </a:rPr>
              <a:t>With the high-security standard of Solana, our DVPN service offers enhanced anonymity and safety, proving more reliable than traditional VPNs.</a:t>
            </a:r>
            <a:endParaRPr lang="en-US" sz="997"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6631035" y="1200445"/>
            <a:ext cx="2515220" cy="3201189"/>
          </a:xfrm>
          <a:prstGeom prst="rect">
            <a:avLst/>
          </a:prstGeom>
        </p:spPr>
      </p:pic>
      <p:pic>
        <p:nvPicPr>
          <p:cNvPr id="3" name="Image 1" descr="preencoded.png">    </p:cNvPr>
          <p:cNvPicPr>
            <a:picLocks noChangeAspect="1"/>
          </p:cNvPicPr>
          <p:nvPr/>
        </p:nvPicPr>
        <p:blipFill>
          <a:blip r:embed="rId2"/>
          <a:stretch>
            <a:fillRect/>
          </a:stretch>
        </p:blipFill>
        <p:spPr>
          <a:xfrm>
            <a:off x="1143282" y="2400892"/>
            <a:ext cx="1600595" cy="594506"/>
          </a:xfrm>
          <a:prstGeom prst="rect">
            <a:avLst/>
          </a:prstGeom>
        </p:spPr>
      </p:pic>
      <p:pic>
        <p:nvPicPr>
          <p:cNvPr id="4" name="Image 2" descr="preencoded.png">    </p:cNvPr>
          <p:cNvPicPr>
            <a:picLocks noChangeAspect="1"/>
          </p:cNvPicPr>
          <p:nvPr/>
        </p:nvPicPr>
        <p:blipFill>
          <a:blip r:embed="rId3"/>
          <a:stretch>
            <a:fillRect/>
          </a:stretch>
        </p:blipFill>
        <p:spPr>
          <a:xfrm>
            <a:off x="914626" y="2515221"/>
            <a:ext cx="365850" cy="365850"/>
          </a:xfrm>
          <a:prstGeom prst="rect">
            <a:avLst/>
          </a:prstGeom>
        </p:spPr>
      </p:pic>
      <p:sp>
        <p:nvSpPr>
          <p:cNvPr id="5" name="Text 0"/>
          <p:cNvSpPr/>
          <p:nvPr/>
        </p:nvSpPr>
        <p:spPr>
          <a:xfrm>
            <a:off x="365850" y="228656"/>
            <a:ext cx="8414555" cy="297254"/>
          </a:xfrm>
          <a:prstGeom prst="rect">
            <a:avLst/>
          </a:prstGeom>
          <a:noFill/>
          <a:ln/>
        </p:spPr>
        <p:txBody>
          <a:bodyPr wrap="square" lIns="0" tIns="0" rIns="0" bIns="0" rtlCol="0" anchor="t"/>
          <a:lstStyle/>
          <a:p>
            <a:pPr>
              <a:lnSpc>
                <a:spcPts val="2356"/>
              </a:lnSpc>
            </a:pPr>
            <a:r>
              <a:rPr lang="en-US" sz="1600" b="1" spc="-49" kern="0" dirty="0">
                <a:solidFill>
                  <a:srgbClr val="333333"/>
                </a:solidFill>
                <a:latin typeface="HarmonyOS Sans SC" pitchFamily="34" charset="0"/>
                <a:ea typeface="HarmonyOS Sans SC" pitchFamily="34" charset="-122"/>
                <a:cs typeface="HarmonyOS Sans SC" pitchFamily="34" charset="-120"/>
              </a:rPr>
              <a:t> Why kamikage?</a:t>
            </a:r>
            <a:endParaRPr lang="en-US" sz="1631" dirty="0"/>
          </a:p>
        </p:txBody>
      </p:sp>
      <p:sp>
        <p:nvSpPr>
          <p:cNvPr id="6" name="Text 1"/>
          <p:cNvSpPr/>
          <p:nvPr/>
        </p:nvSpPr>
        <p:spPr>
          <a:xfrm>
            <a:off x="365850" y="571641"/>
            <a:ext cx="8414555" cy="0"/>
          </a:xfrm>
          <a:prstGeom prst="rect">
            <a:avLst/>
          </a:prstGeom>
          <a:noFill/>
          <a:ln/>
        </p:spPr>
        <p:txBody>
          <a:bodyPr wrap="square" lIns="0" tIns="0" rIns="0" bIns="0" rtlCol="0" anchor="t"/>
          <a:lstStyle/>
          <a:p>
            <a:endParaRPr lang="en-US" dirty="0"/>
          </a:p>
        </p:txBody>
      </p:sp>
      <p:sp>
        <p:nvSpPr>
          <p:cNvPr id="7" name="Text 2"/>
          <p:cNvSpPr/>
          <p:nvPr/>
        </p:nvSpPr>
        <p:spPr>
          <a:xfrm>
            <a:off x="1417670" y="2446622"/>
            <a:ext cx="1097551" cy="503045"/>
          </a:xfrm>
          <a:prstGeom prst="rect">
            <a:avLst/>
          </a:prstGeom>
          <a:noFill/>
          <a:ln/>
        </p:spPr>
        <p:txBody>
          <a:bodyPr wrap="square" lIns="0" tIns="0" rIns="0" bIns="0" rtlCol="0" anchor="t"/>
          <a:lstStyle/>
          <a:p>
            <a:pPr>
              <a:lnSpc>
                <a:spcPts val="1994"/>
              </a:lnSpc>
            </a:pPr>
            <a:r>
              <a:rPr lang="en-US" sz="1200" b="1" spc="-35" kern="0" dirty="0">
                <a:solidFill>
                  <a:srgbClr val="333333"/>
                </a:solidFill>
                <a:latin typeface="HarmonyOS Sans SC" pitchFamily="34" charset="0"/>
                <a:ea typeface="HarmonyOS Sans SC" pitchFamily="34" charset="-122"/>
                <a:cs typeface="HarmonyOS Sans SC" pitchFamily="34" charset="-120"/>
              </a:rPr>
              <a:t>The Need for Decentralization</a:t>
            </a:r>
            <a:endParaRPr lang="en-US" sz="1178" dirty="0"/>
          </a:p>
        </p:txBody>
      </p:sp>
      <p:sp>
        <p:nvSpPr>
          <p:cNvPr id="8" name="Text 3"/>
          <p:cNvSpPr/>
          <p:nvPr/>
        </p:nvSpPr>
        <p:spPr>
          <a:xfrm>
            <a:off x="2926803" y="2286564"/>
            <a:ext cx="3018264" cy="823163"/>
          </a:xfrm>
          <a:prstGeom prst="rect">
            <a:avLst/>
          </a:prstGeom>
          <a:noFill/>
          <a:ln/>
        </p:spPr>
        <p:txBody>
          <a:bodyPr wrap="square" lIns="0" tIns="0" rIns="0" bIns="0" rtlCol="0" anchor="t"/>
          <a:lstStyle/>
          <a:p>
            <a:pPr>
              <a:lnSpc>
                <a:spcPts val="1631"/>
              </a:lnSpc>
            </a:pPr>
            <a:r>
              <a:rPr lang="en-US" sz="1000" b="0" spc="-30" kern="0" dirty="0">
                <a:solidFill>
                  <a:srgbClr val="888888"/>
                </a:solidFill>
                <a:latin typeface="HarmonyOS Sans SC" pitchFamily="34" charset="0"/>
                <a:ea typeface="HarmonyOS Sans SC" pitchFamily="34" charset="-122"/>
                <a:cs typeface="HarmonyOS Sans SC" pitchFamily="34" charset="-120"/>
              </a:rPr>
              <a:t>Kamikage seamlessly merges the artistic allure of NFTs with the tangible utility of premium VPN services, offering a unique and high-value investment in the convergence of art and technology.</a:t>
            </a:r>
            <a:endParaRPr lang="en-US" sz="997" dirty="0"/>
          </a:p>
        </p:txBody>
      </p:sp>
      <p:sp>
        <p:nvSpPr>
          <p:cNvPr id="9" name="Text 4"/>
          <p:cNvSpPr/>
          <p:nvPr/>
        </p:nvSpPr>
        <p:spPr>
          <a:xfrm>
            <a:off x="1067396" y="2560951"/>
            <a:ext cx="60237" cy="274389"/>
          </a:xfrm>
          <a:prstGeom prst="rect">
            <a:avLst/>
          </a:prstGeom>
          <a:noFill/>
          <a:ln/>
        </p:spPr>
        <p:txBody>
          <a:bodyPr wrap="square" lIns="0" tIns="0" rIns="0" bIns="0" rtlCol="0" anchor="t"/>
          <a:lstStyle/>
          <a:p>
            <a:pPr>
              <a:lnSpc>
                <a:spcPts val="2175"/>
              </a:lnSpc>
            </a:pPr>
            <a:r>
              <a:rPr lang="en-US" sz="1500" b="0" spc="-43" kern="0" dirty="0">
                <a:solidFill>
                  <a:srgbClr val="FFFFFF"/>
                </a:solidFill>
                <a:latin typeface="D-DIN" pitchFamily="34" charset="0"/>
                <a:ea typeface="D-DIN" pitchFamily="34" charset="-122"/>
                <a:cs typeface="D-DIN" pitchFamily="34" charset="-120"/>
              </a:rPr>
              <a:t>1</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5670679" y="0"/>
            <a:ext cx="3475576" cy="5144768"/>
          </a:xfrm>
          <a:prstGeom prst="rect">
            <a:avLst/>
          </a:prstGeom>
        </p:spPr>
      </p:pic>
      <p:pic>
        <p:nvPicPr>
          <p:cNvPr id="3" name="Image 1" descr="preencoded.png">    </p:cNvPr>
          <p:cNvPicPr>
            <a:picLocks noChangeAspect="1"/>
          </p:cNvPicPr>
          <p:nvPr/>
        </p:nvPicPr>
        <p:blipFill>
          <a:blip r:embed="rId2"/>
          <a:stretch>
            <a:fillRect/>
          </a:stretch>
        </p:blipFill>
        <p:spPr>
          <a:xfrm>
            <a:off x="228656" y="955783"/>
            <a:ext cx="2606683" cy="3438991"/>
          </a:xfrm>
          <a:prstGeom prst="rect">
            <a:avLst/>
          </a:prstGeom>
        </p:spPr>
      </p:pic>
      <p:pic>
        <p:nvPicPr>
          <p:cNvPr id="4" name="Image 2" descr="preencoded.png">    </p:cNvPr>
          <p:cNvPicPr>
            <a:picLocks noChangeAspect="1"/>
          </p:cNvPicPr>
          <p:nvPr/>
        </p:nvPicPr>
        <p:blipFill>
          <a:blip r:embed="rId3"/>
          <a:stretch>
            <a:fillRect/>
          </a:stretch>
        </p:blipFill>
        <p:spPr>
          <a:xfrm>
            <a:off x="6036529" y="736273"/>
            <a:ext cx="2743877" cy="3658502"/>
          </a:xfrm>
          <a:prstGeom prst="rect">
            <a:avLst/>
          </a:prstGeom>
        </p:spPr>
      </p:pic>
      <p:sp>
        <p:nvSpPr>
          <p:cNvPr id="5" name="Text 0"/>
          <p:cNvSpPr/>
          <p:nvPr/>
        </p:nvSpPr>
        <p:spPr>
          <a:xfrm>
            <a:off x="365850" y="228655"/>
            <a:ext cx="4938978" cy="297254"/>
          </a:xfrm>
          <a:prstGeom prst="rect">
            <a:avLst/>
          </a:prstGeom>
          <a:noFill/>
          <a:ln/>
        </p:spPr>
        <p:txBody>
          <a:bodyPr wrap="square" lIns="0" tIns="0" rIns="0" bIns="0" rtlCol="0" anchor="t"/>
          <a:lstStyle/>
          <a:p>
            <a:pPr>
              <a:lnSpc>
                <a:spcPts val="2356"/>
              </a:lnSpc>
            </a:pPr>
            <a:r>
              <a:rPr lang="en-US" sz="1600" b="1" spc="-49" kern="0" dirty="0">
                <a:solidFill>
                  <a:srgbClr val="333333"/>
                </a:solidFill>
                <a:latin typeface="HarmonyOS Sans SC" pitchFamily="34" charset="0"/>
                <a:ea typeface="HarmonyOS Sans SC" pitchFamily="34" charset="-122"/>
                <a:cs typeface="HarmonyOS Sans SC" pitchFamily="34" charset="-120"/>
              </a:rPr>
              <a:t> Team Background: takumi lab</a:t>
            </a:r>
            <a:endParaRPr lang="en-US" sz="1631" dirty="0"/>
          </a:p>
        </p:txBody>
      </p:sp>
      <p:sp>
        <p:nvSpPr>
          <p:cNvPr id="6" name="Text 1"/>
          <p:cNvSpPr/>
          <p:nvPr/>
        </p:nvSpPr>
        <p:spPr>
          <a:xfrm>
            <a:off x="365850" y="571641"/>
            <a:ext cx="4938978" cy="0"/>
          </a:xfrm>
          <a:prstGeom prst="rect">
            <a:avLst/>
          </a:prstGeom>
          <a:noFill/>
          <a:ln/>
        </p:spPr>
        <p:txBody>
          <a:bodyPr wrap="square" lIns="0" tIns="0" rIns="0" bIns="0" rtlCol="0" anchor="t"/>
          <a:lstStyle/>
          <a:p>
            <a:endParaRPr lang="en-US" dirty="0"/>
          </a:p>
        </p:txBody>
      </p:sp>
      <p:sp>
        <p:nvSpPr>
          <p:cNvPr id="7" name="Text 2"/>
          <p:cNvSpPr/>
          <p:nvPr/>
        </p:nvSpPr>
        <p:spPr>
          <a:xfrm>
            <a:off x="365850" y="955783"/>
            <a:ext cx="2332296" cy="251522"/>
          </a:xfrm>
          <a:prstGeom prst="rect">
            <a:avLst/>
          </a:prstGeom>
          <a:noFill/>
          <a:ln/>
        </p:spPr>
        <p:txBody>
          <a:bodyPr wrap="square" lIns="0" tIns="0" rIns="0" bIns="0" rtlCol="0" anchor="t"/>
          <a:lstStyle/>
          <a:p>
            <a:pPr>
              <a:lnSpc>
                <a:spcPts val="1994"/>
              </a:lnSpc>
            </a:pPr>
            <a:r>
              <a:rPr lang="en-US" sz="1200" b="1" spc="-35" kern="0" dirty="0">
                <a:solidFill>
                  <a:srgbClr val="333333"/>
                </a:solidFill>
                <a:latin typeface="HarmonyOS Sans SC" pitchFamily="34" charset="0"/>
                <a:ea typeface="HarmonyOS Sans SC" pitchFamily="34" charset="-122"/>
                <a:cs typeface="HarmonyOS Sans SC" pitchFamily="34" charset="-120"/>
              </a:rPr>
              <a:t>Our Expertise</a:t>
            </a:r>
            <a:endParaRPr lang="en-US" sz="1178" dirty="0"/>
          </a:p>
        </p:txBody>
      </p:sp>
      <p:sp>
        <p:nvSpPr>
          <p:cNvPr id="8" name="Text 3"/>
          <p:cNvSpPr/>
          <p:nvPr/>
        </p:nvSpPr>
        <p:spPr>
          <a:xfrm>
            <a:off x="365850" y="1307914"/>
            <a:ext cx="2332296" cy="3086861"/>
          </a:xfrm>
          <a:prstGeom prst="rect">
            <a:avLst/>
          </a:prstGeom>
          <a:noFill/>
          <a:ln/>
        </p:spPr>
        <p:txBody>
          <a:bodyPr wrap="square" lIns="0" tIns="0" rIns="0" bIns="0" rtlCol="0" anchor="t"/>
          <a:lstStyle/>
          <a:p>
            <a:pPr>
              <a:lnSpc>
                <a:spcPts val="1631"/>
              </a:lnSpc>
            </a:pPr>
            <a:r>
              <a:rPr lang="en-US" sz="1000" b="0" spc="-30" kern="0" dirty="0">
                <a:solidFill>
                  <a:srgbClr val="888888"/>
                </a:solidFill>
                <a:latin typeface="HarmonyOS Sans SC" pitchFamily="34" charset="0"/>
                <a:ea typeface="HarmonyOS Sans SC" pitchFamily="34" charset="-122"/>
                <a:cs typeface="HarmonyOS Sans SC" pitchFamily="34" charset="-120"/>
              </a:rPr>
              <a:t>The takumi labs is a passionate ensemble based out of Taipei, amalgamating expertise in blockchain, Japanese culture, and digital artistry. Core members of our team have been actively involved in several DAO projects, boasting substantial experience in project management and development. We are devoted to marrying art with technology, striving to create products that resonate both in value and significance. Our vision hinges on leveraging the prowess of blockchain technology, particularly NFTs, to deliver top-tier decentralized services to our users.</a:t>
            </a:r>
            <a:endParaRPr lang="en-US" sz="997"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6255" cy="2528940"/>
          </a:xfrm>
          <a:prstGeom prst="rect">
            <a:avLst/>
          </a:prstGeom>
        </p:spPr>
      </p:pic>
      <p:pic>
        <p:nvPicPr>
          <p:cNvPr id="3" name="Image 1" descr="preencoded.png">    </p:cNvPr>
          <p:cNvPicPr>
            <a:picLocks noChangeAspect="1"/>
          </p:cNvPicPr>
          <p:nvPr/>
        </p:nvPicPr>
        <p:blipFill>
          <a:blip r:embed="rId2"/>
          <a:stretch>
            <a:fillRect/>
          </a:stretch>
        </p:blipFill>
        <p:spPr>
          <a:xfrm>
            <a:off x="320119" y="2977107"/>
            <a:ext cx="8506018" cy="1833824"/>
          </a:xfrm>
          <a:prstGeom prst="rect">
            <a:avLst/>
          </a:prstGeom>
        </p:spPr>
      </p:pic>
      <p:pic>
        <p:nvPicPr>
          <p:cNvPr id="4" name="Image 2" descr="preencoded.png">    </p:cNvPr>
          <p:cNvPicPr>
            <a:picLocks noChangeAspect="1"/>
          </p:cNvPicPr>
          <p:nvPr/>
        </p:nvPicPr>
        <p:blipFill>
          <a:blip r:embed="rId3"/>
          <a:stretch>
            <a:fillRect/>
          </a:stretch>
        </p:blipFill>
        <p:spPr>
          <a:xfrm>
            <a:off x="365850" y="663105"/>
            <a:ext cx="8414555" cy="1714921"/>
          </a:xfrm>
          <a:prstGeom prst="rect">
            <a:avLst/>
          </a:prstGeom>
        </p:spPr>
      </p:pic>
      <p:pic>
        <p:nvPicPr>
          <p:cNvPr id="5" name="Image 3" descr="preencoded.png">    </p:cNvPr>
          <p:cNvPicPr>
            <a:picLocks noChangeAspect="1"/>
          </p:cNvPicPr>
          <p:nvPr/>
        </p:nvPicPr>
        <p:blipFill>
          <a:blip r:embed="rId4"/>
          <a:stretch>
            <a:fillRect/>
          </a:stretch>
        </p:blipFill>
        <p:spPr>
          <a:xfrm>
            <a:off x="320119" y="2711866"/>
            <a:ext cx="8506018" cy="265240"/>
          </a:xfrm>
          <a:prstGeom prst="rect">
            <a:avLst/>
          </a:prstGeom>
        </p:spPr>
      </p:pic>
      <p:sp>
        <p:nvSpPr>
          <p:cNvPr id="6" name="Text 0"/>
          <p:cNvSpPr/>
          <p:nvPr/>
        </p:nvSpPr>
        <p:spPr>
          <a:xfrm>
            <a:off x="365850" y="228657"/>
            <a:ext cx="8414555" cy="297254"/>
          </a:xfrm>
          <a:prstGeom prst="rect">
            <a:avLst/>
          </a:prstGeom>
          <a:noFill/>
          <a:ln/>
        </p:spPr>
        <p:txBody>
          <a:bodyPr wrap="square" lIns="0" tIns="0" rIns="0" bIns="0" rtlCol="0" anchor="t"/>
          <a:lstStyle/>
          <a:p>
            <a:pPr>
              <a:lnSpc>
                <a:spcPts val="2356"/>
              </a:lnSpc>
            </a:pPr>
            <a:r>
              <a:rPr lang="en-US" sz="1600" b="1" spc="-49" kern="0" dirty="0">
                <a:solidFill>
                  <a:srgbClr val="333333"/>
                </a:solidFill>
                <a:latin typeface="HarmonyOS Sans SC" pitchFamily="34" charset="0"/>
                <a:ea typeface="HarmonyOS Sans SC" pitchFamily="34" charset="-122"/>
                <a:cs typeface="HarmonyOS Sans SC" pitchFamily="34" charset="-120"/>
              </a:rPr>
              <a:t> Building Process</a:t>
            </a:r>
            <a:endParaRPr lang="en-US" sz="1631" dirty="0"/>
          </a:p>
        </p:txBody>
      </p:sp>
      <p:sp>
        <p:nvSpPr>
          <p:cNvPr id="7" name="Text 1"/>
          <p:cNvSpPr/>
          <p:nvPr/>
        </p:nvSpPr>
        <p:spPr>
          <a:xfrm>
            <a:off x="365850" y="571641"/>
            <a:ext cx="8414555" cy="0"/>
          </a:xfrm>
          <a:prstGeom prst="rect">
            <a:avLst/>
          </a:prstGeom>
          <a:noFill/>
          <a:ln/>
        </p:spPr>
        <p:txBody>
          <a:bodyPr wrap="square" lIns="0" tIns="0" rIns="0" bIns="0" rtlCol="0" anchor="t"/>
          <a:lstStyle/>
          <a:p>
            <a:endParaRPr lang="en-US" dirty="0"/>
          </a:p>
        </p:txBody>
      </p:sp>
      <p:sp>
        <p:nvSpPr>
          <p:cNvPr id="8" name="Text 2"/>
          <p:cNvSpPr/>
          <p:nvPr/>
        </p:nvSpPr>
        <p:spPr>
          <a:xfrm>
            <a:off x="320119" y="2711866"/>
            <a:ext cx="8506018" cy="251520"/>
          </a:xfrm>
          <a:prstGeom prst="rect">
            <a:avLst/>
          </a:prstGeom>
          <a:noFill/>
          <a:ln/>
        </p:spPr>
        <p:txBody>
          <a:bodyPr wrap="square" lIns="0" tIns="0" rIns="0" bIns="0" rtlCol="0" anchor="t"/>
          <a:lstStyle/>
          <a:p>
            <a:pPr>
              <a:lnSpc>
                <a:spcPts val="1994"/>
              </a:lnSpc>
            </a:pPr>
            <a:r>
              <a:rPr lang="en-US" sz="1200" b="1" spc="-35" kern="0" dirty="0">
                <a:solidFill>
                  <a:srgbClr val="333333"/>
                </a:solidFill>
                <a:latin typeface="HarmonyOS Sans SC" pitchFamily="34" charset="0"/>
                <a:ea typeface="HarmonyOS Sans SC" pitchFamily="34" charset="-122"/>
                <a:cs typeface="HarmonyOS Sans SC" pitchFamily="34" charset="-120"/>
              </a:rPr>
              <a:t>Step-by-step Development</a:t>
            </a:r>
            <a:endParaRPr lang="en-US" sz="1178" dirty="0"/>
          </a:p>
        </p:txBody>
      </p:sp>
      <p:sp>
        <p:nvSpPr>
          <p:cNvPr id="9" name="Text 3"/>
          <p:cNvSpPr/>
          <p:nvPr/>
        </p:nvSpPr>
        <p:spPr>
          <a:xfrm>
            <a:off x="320119" y="3068569"/>
            <a:ext cx="8506018" cy="1742363"/>
          </a:xfrm>
          <a:prstGeom prst="rect">
            <a:avLst/>
          </a:prstGeom>
          <a:noFill/>
          <a:ln/>
        </p:spPr>
        <p:txBody>
          <a:bodyPr wrap="square" lIns="0" tIns="0" rIns="0" bIns="0" rtlCol="0" anchor="t"/>
          <a:lstStyle/>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 1. Market Research: Understand existing VPN services and pinpoint user needs.</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2. NFT Creation: Collaborate with artists to design unique NFTs inspired by Japanese culture.</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3. Technical Development: Build a reliable VPN backend and integrate with NFT for access.</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4. Testing &amp; Optimization: Ensure VPN speed, stability, and security, and refine based on feedback.</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5. Marketing &amp; Expansion: Promote using NFT's artistic value and explore partnerships.</a:t>
            </a:r>
            <a:endParaRPr lang="en-US" sz="997" dirty="0"/>
          </a:p>
          <a:p>
            <a:pPr>
              <a:lnSpc>
                <a:spcPts val="1631"/>
              </a:lnSpc>
              <a:spcAft>
                <a:spcPts val="399"/>
              </a:spcAft>
            </a:pPr>
            <a:r>
              <a:rPr lang="en-US" sz="1000" b="0" spc="-30" kern="0" dirty="0">
                <a:solidFill>
                  <a:srgbClr val="888888"/>
                </a:solidFill>
                <a:latin typeface="HarmonyOS Sans SC" pitchFamily="34" charset="0"/>
                <a:ea typeface="HarmonyOS Sans SC" pitchFamily="34" charset="-122"/>
                <a:cs typeface="HarmonyOS Sans SC" pitchFamily="34" charset="-120"/>
              </a:rPr>
              <a:t>6. Maintenance &amp; Upgrades: Regularly review and enhance the VPN service.</a:t>
            </a:r>
            <a:endParaRPr lang="en-US" sz="997" dirty="0"/>
          </a:p>
          <a:p>
            <a:pPr>
              <a:lnSpc>
                <a:spcPts val="1631"/>
              </a:lnSpc>
            </a:pPr>
            <a:r>
              <a:rPr lang="en-US" sz="1000" b="0" spc="-30" kern="0" dirty="0">
                <a:solidFill>
                  <a:srgbClr val="888888"/>
                </a:solidFill>
                <a:latin typeface="HarmonyOS Sans SC" pitchFamily="34" charset="0"/>
                <a:ea typeface="HarmonyOS Sans SC" pitchFamily="34" charset="-122"/>
                <a:cs typeface="HarmonyOS Sans SC" pitchFamily="34" charset="-120"/>
              </a:rPr>
              <a:t>7. Community Building: Engage users for feedback and foster a vibrant community.</a:t>
            </a:r>
            <a:endParaRPr lang="en-US" sz="997"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914625"/>
            <a:ext cx="9146255" cy="3887158"/>
          </a:xfrm>
          <a:prstGeom prst="rect">
            <a:avLst/>
          </a:prstGeom>
        </p:spPr>
      </p:pic>
      <p:sp>
        <p:nvSpPr>
          <p:cNvPr id="3" name="Text 0"/>
          <p:cNvSpPr/>
          <p:nvPr/>
        </p:nvSpPr>
        <p:spPr>
          <a:xfrm>
            <a:off x="365850" y="228655"/>
            <a:ext cx="8414555" cy="297254"/>
          </a:xfrm>
          <a:prstGeom prst="rect">
            <a:avLst/>
          </a:prstGeom>
          <a:noFill/>
          <a:ln/>
        </p:spPr>
        <p:txBody>
          <a:bodyPr wrap="square" lIns="0" tIns="0" rIns="0" bIns="0" rtlCol="0" anchor="t"/>
          <a:lstStyle/>
          <a:p>
            <a:pPr>
              <a:lnSpc>
                <a:spcPts val="2356"/>
              </a:lnSpc>
            </a:pPr>
            <a:r>
              <a:rPr lang="en-US" sz="1600" b="1" spc="-49" kern="0" dirty="0">
                <a:solidFill>
                  <a:srgbClr val="333333"/>
                </a:solidFill>
                <a:latin typeface="HarmonyOS Sans SC" pitchFamily="34" charset="0"/>
                <a:ea typeface="HarmonyOS Sans SC" pitchFamily="34" charset="-122"/>
                <a:cs typeface="HarmonyOS Sans SC" pitchFamily="34" charset="-120"/>
              </a:rPr>
              <a:t> Main Features Demo</a:t>
            </a:r>
            <a:endParaRPr lang="en-US" sz="1631" dirty="0"/>
          </a:p>
        </p:txBody>
      </p:sp>
      <p:sp>
        <p:nvSpPr>
          <p:cNvPr id="4" name="Text 1"/>
          <p:cNvSpPr/>
          <p:nvPr/>
        </p:nvSpPr>
        <p:spPr>
          <a:xfrm>
            <a:off x="365850" y="571641"/>
            <a:ext cx="8414555" cy="0"/>
          </a:xfrm>
          <a:prstGeom prst="rect">
            <a:avLst/>
          </a:prstGeom>
          <a:noFill/>
          <a:ln/>
        </p:spPr>
        <p:txBody>
          <a:bodyPr wrap="square" lIns="0" tIns="0" rIns="0" bIns="0" rtlCol="0" anchor="t"/>
          <a:lstStyle/>
          <a:p>
            <a:endParaRPr lang="en-US" dirty="0"/>
          </a:p>
        </p:txBody>
      </p:sp>
      <p:sp>
        <p:nvSpPr>
          <p:cNvPr id="5" name="Text 2"/>
          <p:cNvSpPr/>
          <p:nvPr/>
        </p:nvSpPr>
        <p:spPr>
          <a:xfrm>
            <a:off x="4573129" y="720266"/>
            <a:ext cx="3567041" cy="251523"/>
          </a:xfrm>
          <a:prstGeom prst="rect">
            <a:avLst/>
          </a:prstGeom>
          <a:noFill/>
          <a:ln/>
        </p:spPr>
        <p:txBody>
          <a:bodyPr wrap="square" lIns="0" tIns="0" rIns="0" bIns="0" rtlCol="0" anchor="t"/>
          <a:lstStyle/>
          <a:p>
            <a:pPr>
              <a:lnSpc>
                <a:spcPts val="1994"/>
              </a:lnSpc>
            </a:pPr>
            <a:r>
              <a:rPr lang="en-US" sz="1200" b="1" spc="-35" kern="0" dirty="0">
                <a:solidFill>
                  <a:srgbClr val="306FC7"/>
                </a:solidFill>
                <a:latin typeface="HarmonyOS Sans SC" pitchFamily="34" charset="0"/>
                <a:ea typeface="HarmonyOS Sans SC" pitchFamily="34" charset="-122"/>
                <a:cs typeface="HarmonyOS Sans SC" pitchFamily="34" charset="-120"/>
              </a:rPr>
              <a:t>Seamless DVPN xNFT Integration</a:t>
            </a:r>
            <a:endParaRPr lang="en-US" sz="1178" dirty="0"/>
          </a:p>
        </p:txBody>
      </p:sp>
      <p:sp>
        <p:nvSpPr>
          <p:cNvPr id="6" name="Text 3"/>
          <p:cNvSpPr/>
          <p:nvPr/>
        </p:nvSpPr>
        <p:spPr>
          <a:xfrm>
            <a:off x="4573129" y="971790"/>
            <a:ext cx="3567041" cy="3704233"/>
          </a:xfrm>
          <a:prstGeom prst="rect">
            <a:avLst/>
          </a:prstGeom>
          <a:noFill/>
          <a:ln/>
        </p:spPr>
        <p:txBody>
          <a:bodyPr wrap="square" lIns="0" tIns="0" rIns="0" bIns="0" rtlCol="0" anchor="t"/>
          <a:lstStyle/>
          <a:p>
            <a:pPr>
              <a:lnSpc>
                <a:spcPts val="1631"/>
              </a:lnSpc>
            </a:pPr>
            <a:r>
              <a:rPr lang="en-US" sz="1000" b="0" spc="-30" kern="0" dirty="0">
                <a:solidFill>
                  <a:srgbClr val="888888"/>
                </a:solidFill>
                <a:latin typeface="HarmonyOS Sans SC" pitchFamily="34" charset="0"/>
                <a:ea typeface="HarmonyOS Sans SC" pitchFamily="34" charset="-122"/>
                <a:cs typeface="HarmonyOS Sans SC" pitchFamily="34" charset="-120"/>
              </a:rPr>
              <a:t>In the innovative ecosystem of Kamikage, we envision a unique amalgamation of VPN services and NFTs. Each NFT, beyond its inherent artistic value, serves as an exclusive pass to access our premium VPN services. This mechanism ensures that only the verified NFT holders can enjoy our VPN, guaranteeing an exclusive and top-tier experience. By limiting the issuance of these NFTs, we maintain optimal VPN speeds and negate the common problems of overcrowded servers. Furthermore, Kamikage introduces a pioneering approach where users can stake their NFTs to access enhanced VPN features, directly increasing the NFT's intrinsic utility and value. The adoption of the Solana blockchain, known for its rapid and cost-effective transactions, is strategically chosen to accommodate the potential high volume of micro-transactions inherent to VPN service requests. Kamikage presents a forward-thinking investment opportunity, bridging the world of art through NFTs and the tangible utility of secure internet access via VPNs.</a:t>
            </a:r>
            <a:endParaRPr lang="en-US" sz="997" dirty="0"/>
          </a:p>
        </p:txBody>
      </p:sp>
      <p:sp>
        <p:nvSpPr>
          <p:cNvPr id="7" name="Text 4"/>
          <p:cNvSpPr/>
          <p:nvPr/>
        </p:nvSpPr>
        <p:spPr>
          <a:xfrm>
            <a:off x="3864294" y="2423759"/>
            <a:ext cx="79601" cy="320118"/>
          </a:xfrm>
          <a:prstGeom prst="rect">
            <a:avLst/>
          </a:prstGeom>
          <a:noFill/>
          <a:ln/>
        </p:spPr>
        <p:txBody>
          <a:bodyPr wrap="square" lIns="0" tIns="0" rIns="0" bIns="0" rtlCol="0" anchor="t"/>
          <a:lstStyle/>
          <a:p>
            <a:pPr>
              <a:lnSpc>
                <a:spcPts val="2538"/>
              </a:lnSpc>
            </a:pPr>
            <a:r>
              <a:rPr lang="en-US" sz="1800" b="1" spc="-54" kern="0" dirty="0">
                <a:solidFill>
                  <a:srgbClr val="306FC7"/>
                </a:solidFill>
                <a:latin typeface="D-DIN" pitchFamily="34" charset="0"/>
                <a:ea typeface="D-DIN" pitchFamily="34" charset="-122"/>
                <a:cs typeface="D-DIN" pitchFamily="34" charset="-120"/>
              </a:rPr>
              <a:t>1</a:t>
            </a:r>
            <a:endParaRPr lang="en-US" sz="1813"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2023-10-15T09:57:05Z</dcterms:created>
  <dcterms:modified xsi:type="dcterms:W3CDTF">2023-10-15T09:57:05Z</dcterms:modified>
</cp:coreProperties>
</file>